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88" r:id="rId4"/>
  </p:sldMasterIdLst>
  <p:notesMasterIdLst>
    <p:notesMasterId r:id="rId30"/>
  </p:notesMasterIdLst>
  <p:sldIdLst>
    <p:sldId id="264" r:id="rId5"/>
    <p:sldId id="289" r:id="rId6"/>
    <p:sldId id="646" r:id="rId7"/>
    <p:sldId id="291" r:id="rId8"/>
    <p:sldId id="660" r:id="rId9"/>
    <p:sldId id="639" r:id="rId10"/>
    <p:sldId id="645" r:id="rId11"/>
    <p:sldId id="661" r:id="rId12"/>
    <p:sldId id="662" r:id="rId13"/>
    <p:sldId id="664" r:id="rId14"/>
    <p:sldId id="273" r:id="rId15"/>
    <p:sldId id="277" r:id="rId16"/>
    <p:sldId id="275" r:id="rId17"/>
    <p:sldId id="278" r:id="rId18"/>
    <p:sldId id="282" r:id="rId19"/>
    <p:sldId id="279" r:id="rId20"/>
    <p:sldId id="281" r:id="rId21"/>
    <p:sldId id="280" r:id="rId22"/>
    <p:sldId id="283" r:id="rId23"/>
    <p:sldId id="284" r:id="rId24"/>
    <p:sldId id="276" r:id="rId25"/>
    <p:sldId id="286" r:id="rId26"/>
    <p:sldId id="288" r:id="rId27"/>
    <p:sldId id="287" r:id="rId28"/>
    <p:sldId id="64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8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FE985-4F39-4DAC-8646-9BD1B73448D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B1F5B-BC9B-47B3-A56C-037D75802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3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21" tIns="47210" rIns="94421" bIns="4721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437A839-D86B-46D0-B020-8C00A7A2A525}" type="slidenum">
              <a:rPr lang="en-US" altLang="en-US" b="1" smtClean="0">
                <a:solidFill>
                  <a:srgbClr val="000000"/>
                </a:solidFill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50" indent="-234950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0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33C4-DE07-4931-8386-688CB7162AC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7ACF-1FD2-4846-99D3-0C4DD88E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2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33C4-DE07-4931-8386-688CB7162AC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7ACF-1FD2-4846-99D3-0C4DD88E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0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33C4-DE07-4931-8386-688CB7162AC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7ACF-1FD2-4846-99D3-0C4DD88E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5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18902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7554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7409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6878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24378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81123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69894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0655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33C4-DE07-4931-8386-688CB7162AC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7ACF-1FD2-4846-99D3-0C4DD88E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0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5974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398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98097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94702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5432331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0151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186332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67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59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2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33C4-DE07-4931-8386-688CB7162AC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7ACF-1FD2-4846-99D3-0C4DD88E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30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84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9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34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40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50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27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1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51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7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71" y="3602136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85" indent="0" algn="ctr">
              <a:buNone/>
              <a:defRPr sz="1500"/>
            </a:lvl2pPr>
            <a:lvl3pPr marL="685579" indent="0" algn="ctr">
              <a:buNone/>
              <a:defRPr sz="1425"/>
            </a:lvl3pPr>
            <a:lvl4pPr marL="1028369" indent="0" algn="ctr">
              <a:buNone/>
              <a:defRPr sz="1200"/>
            </a:lvl4pPr>
            <a:lvl5pPr marL="1371158" indent="0" algn="ctr">
              <a:buNone/>
              <a:defRPr sz="1200"/>
            </a:lvl5pPr>
            <a:lvl6pPr marL="1713953" indent="0" algn="ctr">
              <a:buNone/>
              <a:defRPr sz="1200"/>
            </a:lvl6pPr>
            <a:lvl7pPr marL="2056736" indent="0" algn="ctr">
              <a:buNone/>
              <a:defRPr sz="1200"/>
            </a:lvl7pPr>
            <a:lvl8pPr marL="2399520" indent="0" algn="ctr">
              <a:buNone/>
              <a:defRPr sz="1200"/>
            </a:lvl8pPr>
            <a:lvl9pPr marL="2742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18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1000">
                <a:schemeClr val="tx1">
                  <a:alpha val="75000"/>
                </a:schemeClr>
              </a:gs>
              <a:gs pos="73000">
                <a:schemeClr val="tx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/>
            <a:endParaRPr lang="en-US" sz="1350" b="0" i="0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0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33C4-DE07-4931-8386-688CB7162AC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7ACF-1FD2-4846-99D3-0C4DD88E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95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7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1000">
                <a:schemeClr val="tx1">
                  <a:alpha val="75000"/>
                </a:schemeClr>
              </a:gs>
              <a:gs pos="73000">
                <a:schemeClr val="tx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/>
            <a:endParaRPr lang="en-US" sz="1350" b="0" i="0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01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1000">
                <a:schemeClr val="accent2">
                  <a:lumMod val="50000"/>
                  <a:alpha val="75000"/>
                </a:schemeClr>
              </a:gs>
              <a:gs pos="73000">
                <a:schemeClr val="accent2">
                  <a:lumMod val="50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/>
            <a:endParaRPr lang="en-US" sz="1350" b="0" i="0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38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7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857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65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7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0283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56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21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84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13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9" indent="0">
              <a:buNone/>
              <a:defRPr sz="1425" b="1"/>
            </a:lvl3pPr>
            <a:lvl4pPr marL="1028369" indent="0">
              <a:buNone/>
              <a:defRPr sz="1200" b="1"/>
            </a:lvl4pPr>
            <a:lvl5pPr marL="1371158" indent="0">
              <a:buNone/>
              <a:defRPr sz="1200" b="1"/>
            </a:lvl5pPr>
            <a:lvl6pPr marL="1713953" indent="0">
              <a:buNone/>
              <a:defRPr sz="1200" b="1"/>
            </a:lvl6pPr>
            <a:lvl7pPr marL="2056736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1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9" indent="0">
              <a:buNone/>
              <a:defRPr sz="1425" b="1"/>
            </a:lvl3pPr>
            <a:lvl4pPr marL="1028369" indent="0">
              <a:buNone/>
              <a:defRPr sz="1200" b="1"/>
            </a:lvl4pPr>
            <a:lvl5pPr marL="1371158" indent="0">
              <a:buNone/>
              <a:defRPr sz="1200" b="1"/>
            </a:lvl5pPr>
            <a:lvl6pPr marL="1713953" indent="0">
              <a:buNone/>
              <a:defRPr sz="1200" b="1"/>
            </a:lvl6pPr>
            <a:lvl7pPr marL="2056736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82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5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903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15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4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15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85" indent="0">
              <a:buNone/>
              <a:defRPr sz="1125"/>
            </a:lvl2pPr>
            <a:lvl3pPr marL="685579" indent="0">
              <a:buNone/>
              <a:defRPr sz="900"/>
            </a:lvl3pPr>
            <a:lvl4pPr marL="1028369" indent="0">
              <a:buNone/>
              <a:defRPr sz="825"/>
            </a:lvl4pPr>
            <a:lvl5pPr marL="1371158" indent="0">
              <a:buNone/>
              <a:defRPr sz="825"/>
            </a:lvl5pPr>
            <a:lvl6pPr marL="1713953" indent="0">
              <a:buNone/>
              <a:defRPr sz="825"/>
            </a:lvl6pPr>
            <a:lvl7pPr marL="2056736" indent="0">
              <a:buNone/>
              <a:defRPr sz="825"/>
            </a:lvl7pPr>
            <a:lvl8pPr marL="2399520" indent="0">
              <a:buNone/>
              <a:defRPr sz="825"/>
            </a:lvl8pPr>
            <a:lvl9pPr marL="2742305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92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15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4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15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85" indent="0">
              <a:buNone/>
              <a:defRPr sz="1125"/>
            </a:lvl2pPr>
            <a:lvl3pPr marL="685579" indent="0">
              <a:buNone/>
              <a:defRPr sz="900"/>
            </a:lvl3pPr>
            <a:lvl4pPr marL="1028369" indent="0">
              <a:buNone/>
              <a:defRPr sz="825"/>
            </a:lvl4pPr>
            <a:lvl5pPr marL="1371158" indent="0">
              <a:buNone/>
              <a:defRPr sz="825"/>
            </a:lvl5pPr>
            <a:lvl6pPr marL="1713953" indent="0">
              <a:buNone/>
              <a:defRPr sz="825"/>
            </a:lvl6pPr>
            <a:lvl7pPr marL="2056736" indent="0">
              <a:buNone/>
              <a:defRPr sz="825"/>
            </a:lvl7pPr>
            <a:lvl8pPr marL="2399520" indent="0">
              <a:buNone/>
              <a:defRPr sz="825"/>
            </a:lvl8pPr>
            <a:lvl9pPr marL="2742305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0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33C4-DE07-4931-8386-688CB7162AC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7ACF-1FD2-4846-99D3-0C4DD88E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30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70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243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243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3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33C4-DE07-4931-8386-688CB7162AC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7ACF-1FD2-4846-99D3-0C4DD88E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4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33C4-DE07-4931-8386-688CB7162AC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7ACF-1FD2-4846-99D3-0C4DD88E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2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33C4-DE07-4931-8386-688CB7162AC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7ACF-1FD2-4846-99D3-0C4DD88E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33C4-DE07-4931-8386-688CB7162AC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7ACF-1FD2-4846-99D3-0C4DD88E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3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233C4-DE07-4931-8386-688CB7162AC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7ACF-1FD2-4846-99D3-0C4DD88E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7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7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gion 8 logol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759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0F41-7344-407A-8CBE-8FF3A986E43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7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14" tIns="45718" rIns="91414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14" tIns="45718" rIns="91414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43"/>
            <a:ext cx="20574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543"/>
            <a:ext cx="30861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43"/>
            <a:ext cx="20574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l" defTabSz="685579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Helvetica Regular" charset="0"/>
          <a:ea typeface="+mj-ea"/>
          <a:cs typeface="+mj-cs"/>
        </a:defRPr>
      </a:lvl1pPr>
    </p:titleStyle>
    <p:bodyStyle>
      <a:lvl1pPr marL="171398" indent="-171398" algn="l" defTabSz="68557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1pPr>
      <a:lvl2pPr marL="51419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2pPr>
      <a:lvl3pPr marL="856976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3pPr>
      <a:lvl4pPr marL="1199760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4pPr>
      <a:lvl5pPr marL="1542545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5pPr>
      <a:lvl6pPr marL="188533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12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0918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371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7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785" algn="l" defTabSz="68557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579" algn="l" defTabSz="68557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9" algn="l" defTabSz="68557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8" algn="l" defTabSz="68557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3953" algn="l" defTabSz="68557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6" algn="l" defTabSz="68557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9520" algn="l" defTabSz="68557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5" algn="l" defTabSz="685579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4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ma_Shop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819400"/>
            <a:ext cx="80470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0" y="640080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>
                <a:solidFill>
                  <a:srgbClr val="4890CA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® 2011 Market America, Inc.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371600" y="4038600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80808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Week 1: Audio, Team &amp; Team Culture</a:t>
            </a:r>
          </a:p>
        </p:txBody>
      </p:sp>
    </p:spTree>
    <p:extLst>
      <p:ext uri="{BB962C8B-B14F-4D97-AF65-F5344CB8AC3E}">
        <p14:creationId xmlns:p14="http://schemas.microsoft.com/office/powerpoint/2010/main" val="42712648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1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does USD3600 means to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90" y="12192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@ current ½% interest rate, in order to earn USD3600 x 52 weeks per year = USD187, 200</a:t>
            </a:r>
          </a:p>
          <a:p>
            <a:r>
              <a:rPr lang="en-US" dirty="0"/>
              <a:t>You would need to have USD187,200/0.5%     = USD 37, 440, 000 = USD 37.44 million to be seating in the Bank in order for us to receive USD187K every year.</a:t>
            </a:r>
          </a:p>
          <a:p>
            <a:r>
              <a:rPr lang="en-US" dirty="0"/>
              <a:t>@4% </a:t>
            </a:r>
            <a:r>
              <a:rPr lang="en-US" dirty="0" err="1"/>
              <a:t>interet</a:t>
            </a:r>
            <a:r>
              <a:rPr lang="en-US" dirty="0"/>
              <a:t> rate, you would need = USD4.7million.</a:t>
            </a:r>
          </a:p>
          <a:p>
            <a:r>
              <a:rPr lang="en-US" dirty="0"/>
              <a:t>How much are your worth if you ear earning USD187/ Year?</a:t>
            </a:r>
          </a:p>
        </p:txBody>
      </p:sp>
    </p:spTree>
    <p:extLst>
      <p:ext uri="{BB962C8B-B14F-4D97-AF65-F5344CB8AC3E}">
        <p14:creationId xmlns:p14="http://schemas.microsoft.com/office/powerpoint/2010/main" val="4074730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"/>
            <a:ext cx="8229600" cy="1143000"/>
          </a:xfrm>
        </p:spPr>
        <p:txBody>
          <a:bodyPr/>
          <a:lstStyle/>
          <a:p>
            <a:r>
              <a:rPr lang="en-US" dirty="0"/>
              <a:t>What is a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A </a:t>
            </a:r>
            <a:r>
              <a:rPr lang="en-US" b="1" dirty="0"/>
              <a:t>culture</a:t>
            </a:r>
            <a:r>
              <a:rPr lang="en-US" dirty="0"/>
              <a:t> is a way of life of a group of people--the behaviors, beliefs, values, and symbols that they accept, generally without thinking about them, and that are passed along by communication and imitation from one generation to the next.</a:t>
            </a:r>
          </a:p>
        </p:txBody>
      </p:sp>
    </p:spTree>
    <p:extLst>
      <p:ext uri="{BB962C8B-B14F-4D97-AF65-F5344CB8AC3E}">
        <p14:creationId xmlns:p14="http://schemas.microsoft.com/office/powerpoint/2010/main" val="420063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"/>
            <a:ext cx="8229600" cy="1143000"/>
          </a:xfrm>
        </p:spPr>
        <p:txBody>
          <a:bodyPr/>
          <a:lstStyle/>
          <a:p>
            <a:r>
              <a:rPr lang="en-US" dirty="0"/>
              <a:t>What is a Team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Team Culture is by definition the display of behaviors. When you know the culture of a team or organization, you can better understand its strengths, weaknesses and overall health.</a:t>
            </a:r>
          </a:p>
        </p:txBody>
      </p:sp>
    </p:spTree>
    <p:extLst>
      <p:ext uri="{BB962C8B-B14F-4D97-AF65-F5344CB8AC3E}">
        <p14:creationId xmlns:p14="http://schemas.microsoft.com/office/powerpoint/2010/main" val="164069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"/>
            <a:ext cx="8229600" cy="1143000"/>
          </a:xfrm>
        </p:spPr>
        <p:txBody>
          <a:bodyPr/>
          <a:lstStyle/>
          <a:p>
            <a:r>
              <a:rPr lang="en-US" dirty="0"/>
              <a:t>Company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Work hour</a:t>
            </a:r>
          </a:p>
          <a:p>
            <a:r>
              <a:rPr lang="en-US" dirty="0"/>
              <a:t>Accountability</a:t>
            </a:r>
          </a:p>
          <a:p>
            <a:r>
              <a:rPr lang="en-US" dirty="0"/>
              <a:t>Job Task</a:t>
            </a:r>
          </a:p>
          <a:p>
            <a:r>
              <a:rPr lang="en-US" dirty="0"/>
              <a:t>Repetition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0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821" y="320605"/>
            <a:ext cx="2386171" cy="994172"/>
          </a:xfrm>
        </p:spPr>
        <p:txBody>
          <a:bodyPr>
            <a:noAutofit/>
          </a:bodyPr>
          <a:lstStyle/>
          <a:p>
            <a:pPr algn="ctr"/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 Team Culture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Weekly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Monthly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82" y="3767536"/>
            <a:ext cx="2163965" cy="3077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Lets Get Started Right</a:t>
            </a:r>
          </a:p>
          <a:p>
            <a:pPr defTabSz="685800"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Lets Get Paid : RPA </a:t>
            </a:r>
          </a:p>
          <a:p>
            <a:pPr defTabSz="685800">
              <a:defRPr/>
            </a:pPr>
            <a:endParaRPr lang="en-US" b="1" kern="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Result Producing Activities -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HBP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Open Box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Wellness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Beauty</a:t>
            </a:r>
            <a:endParaRPr lang="en-US" b="1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US" sz="1400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5875" y="3752297"/>
            <a:ext cx="2587753" cy="2516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b="1" kern="0" dirty="0">
                <a:solidFill>
                  <a:schemeClr val="bg1"/>
                </a:solidFill>
                <a:latin typeface="Calibri" panose="020F0502020204030204"/>
              </a:rPr>
              <a:t>Master UFO (quarterly)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Calibri" panose="020F0502020204030204"/>
              </a:rPr>
              <a:t>Duplication, Growth and multiplier</a:t>
            </a:r>
          </a:p>
          <a:p>
            <a:pPr defTabSz="685800">
              <a:defRPr/>
            </a:pPr>
            <a:endParaRPr lang="en-US" b="1" kern="0" dirty="0">
              <a:solidFill>
                <a:schemeClr val="bg1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b="1" kern="0" dirty="0">
                <a:solidFill>
                  <a:schemeClr val="bg1"/>
                </a:solidFill>
                <a:latin typeface="Calibri" panose="020F0502020204030204"/>
              </a:rPr>
              <a:t>SABP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Calibri" panose="020F0502020204030204"/>
              </a:rPr>
              <a:t>Convert Buying Habit from your own Store.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Calibri" panose="020F0502020204030204"/>
              </a:rPr>
              <a:t>Product of Product</a:t>
            </a:r>
          </a:p>
          <a:p>
            <a:pPr defTabSz="685800">
              <a:defRPr/>
            </a:pPr>
            <a:endParaRPr lang="en-US" sz="1350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23714" y="2625709"/>
            <a:ext cx="1600200" cy="9423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61" y="1227959"/>
            <a:ext cx="1739028" cy="22732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3" dist="53882" dir="13500000">
              <a:srgbClr val="003366">
                <a:alpha val="50000"/>
              </a:srgbClr>
            </a:prst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33" y="1429601"/>
            <a:ext cx="1667435" cy="1069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9247" y="3705981"/>
            <a:ext cx="2190343" cy="31393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Momentum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6x6 Momentum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Monthly</a:t>
            </a:r>
          </a:p>
          <a:p>
            <a:pPr marL="671513" lvl="1" indent="-214313" defTabSz="6858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GMTSS</a:t>
            </a:r>
          </a:p>
          <a:p>
            <a:pPr marL="671513" lvl="1" indent="-214313" defTabSz="6858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NUOT, B5 &amp; </a:t>
            </a:r>
          </a:p>
          <a:p>
            <a:pPr lvl="1" defTabSz="685800"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    ECCT</a:t>
            </a:r>
          </a:p>
          <a:p>
            <a:pPr marL="671513" lvl="1" indent="-214313" defTabSz="6858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Local Seminar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Weekly</a:t>
            </a:r>
          </a:p>
          <a:p>
            <a:pPr marL="557213" lvl="1" indent="-214313" defTabSz="3429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Coring</a:t>
            </a:r>
          </a:p>
          <a:p>
            <a:pPr marL="557213" lvl="1" indent="-214313" defTabSz="3429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HBP/UBP</a:t>
            </a:r>
          </a:p>
          <a:p>
            <a:pPr marL="557213" lvl="1" indent="-214313" defTabSz="342900"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white"/>
                </a:solidFill>
                <a:latin typeface="Calibri" panose="020F0502020204030204"/>
              </a:rPr>
              <a:t>Product Call</a:t>
            </a:r>
          </a:p>
        </p:txBody>
      </p:sp>
      <p:pic>
        <p:nvPicPr>
          <p:cNvPr id="3074" name="Picture 2" descr="http://blog.marketamerica.com/wp-content/uploads/2014/11/SA-Bonus-Pool-620x3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78" y="2384207"/>
            <a:ext cx="2190344" cy="12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4B6844E-ABA9-41ED-B17A-117659E43001}"/>
              </a:ext>
            </a:extLst>
          </p:cNvPr>
          <p:cNvSpPr txBox="1">
            <a:spLocks/>
          </p:cNvSpPr>
          <p:nvPr/>
        </p:nvSpPr>
        <p:spPr>
          <a:xfrm>
            <a:off x="4564455" y="252489"/>
            <a:ext cx="238617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</a:rPr>
              <a:t>Ma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Culture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Quarterly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F569C47-8979-424E-BE0F-F400620C3C0F}"/>
              </a:ext>
            </a:extLst>
          </p:cNvPr>
          <p:cNvSpPr txBox="1">
            <a:spLocks/>
          </p:cNvSpPr>
          <p:nvPr/>
        </p:nvSpPr>
        <p:spPr>
          <a:xfrm>
            <a:off x="6757829" y="264340"/>
            <a:ext cx="238617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</a:rPr>
              <a:t>Ma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Culture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Semi-Annual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27135A-0FA8-4B19-AA44-CE6AFC1A0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6844" y="1604743"/>
            <a:ext cx="1667434" cy="20667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C22A8E-060B-4E0C-8207-A6C31C698889}"/>
              </a:ext>
            </a:extLst>
          </p:cNvPr>
          <p:cNvSpPr txBox="1"/>
          <p:nvPr/>
        </p:nvSpPr>
        <p:spPr>
          <a:xfrm>
            <a:off x="7159360" y="3767536"/>
            <a:ext cx="198464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b="1" kern="0" dirty="0">
                <a:solidFill>
                  <a:schemeClr val="bg1"/>
                </a:solidFill>
                <a:latin typeface="Calibri" panose="020F0502020204030204"/>
              </a:rPr>
              <a:t>Come &amp; See JR</a:t>
            </a:r>
          </a:p>
          <a:p>
            <a:pPr marL="285750" indent="-285750" defTabSz="685800">
              <a:buFontTx/>
              <a:buChar char="-"/>
              <a:defRPr/>
            </a:pPr>
            <a:r>
              <a:rPr lang="en-US" b="1" kern="0" dirty="0">
                <a:solidFill>
                  <a:schemeClr val="bg1"/>
                </a:solidFill>
                <a:latin typeface="Calibri" panose="020F0502020204030204"/>
              </a:rPr>
              <a:t>Feb MA World Conference</a:t>
            </a:r>
          </a:p>
          <a:p>
            <a:pPr marL="285750" indent="-285750" defTabSz="685800">
              <a:buFontTx/>
              <a:buChar char="-"/>
              <a:defRPr/>
            </a:pPr>
            <a:endParaRPr lang="en-US" b="1" kern="0" dirty="0">
              <a:solidFill>
                <a:schemeClr val="bg1"/>
              </a:solidFill>
              <a:latin typeface="Calibri" panose="020F0502020204030204"/>
            </a:endParaRPr>
          </a:p>
          <a:p>
            <a:pPr marL="285750" indent="-285750" defTabSz="685800">
              <a:buFontTx/>
              <a:buChar char="-"/>
              <a:defRPr/>
            </a:pPr>
            <a:r>
              <a:rPr lang="en-US" b="1" kern="0" dirty="0">
                <a:solidFill>
                  <a:schemeClr val="bg1"/>
                </a:solidFill>
                <a:latin typeface="Calibri" panose="020F0502020204030204"/>
              </a:rPr>
              <a:t>-Aug International Convention</a:t>
            </a:r>
            <a:endParaRPr lang="en-US" b="1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961193E-262F-42F5-BCBB-68FA202DFB28}"/>
              </a:ext>
            </a:extLst>
          </p:cNvPr>
          <p:cNvSpPr txBox="1">
            <a:spLocks/>
          </p:cNvSpPr>
          <p:nvPr/>
        </p:nvSpPr>
        <p:spPr>
          <a:xfrm>
            <a:off x="-304800" y="152400"/>
            <a:ext cx="238617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</a:rPr>
              <a:t>Ma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19924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 animBg="1"/>
      <p:bldP spid="3" grpId="0" animBg="1"/>
      <p:bldP spid="10" grpId="0"/>
      <p:bldP spid="13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"/>
            <a:ext cx="8229600" cy="1143000"/>
          </a:xfrm>
        </p:spPr>
        <p:txBody>
          <a:bodyPr/>
          <a:lstStyle/>
          <a:p>
            <a:r>
              <a:rPr lang="en-US" dirty="0"/>
              <a:t>What is Team R&amp;S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GSG</a:t>
            </a:r>
          </a:p>
          <a:p>
            <a:r>
              <a:rPr lang="en-US" dirty="0"/>
              <a:t>48hrs-1 week</a:t>
            </a:r>
          </a:p>
          <a:p>
            <a:r>
              <a:rPr lang="en-US" dirty="0"/>
              <a:t>12 weeks ABC pattern on GSG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23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"/>
            <a:ext cx="8229600" cy="1143000"/>
          </a:xfrm>
        </p:spPr>
        <p:txBody>
          <a:bodyPr/>
          <a:lstStyle/>
          <a:p>
            <a:r>
              <a:rPr lang="en-US" dirty="0"/>
              <a:t>What is Team R&amp;S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Weekly</a:t>
            </a:r>
          </a:p>
          <a:p>
            <a:r>
              <a:rPr lang="en-US" dirty="0"/>
              <a:t>Coring</a:t>
            </a:r>
          </a:p>
          <a:p>
            <a:r>
              <a:rPr lang="en-US" dirty="0"/>
              <a:t>Product Training</a:t>
            </a:r>
          </a:p>
          <a:p>
            <a:r>
              <a:rPr lang="en-US" dirty="0"/>
              <a:t>HBP/UBP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Quarterly</a:t>
            </a:r>
          </a:p>
          <a:p>
            <a:r>
              <a:rPr lang="en-US" dirty="0"/>
              <a:t>SABP</a:t>
            </a:r>
          </a:p>
          <a:p>
            <a:r>
              <a:rPr lang="en-US" dirty="0"/>
              <a:t>Master UFOs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9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"/>
            <a:ext cx="8229600" cy="1143000"/>
          </a:xfrm>
        </p:spPr>
        <p:txBody>
          <a:bodyPr/>
          <a:lstStyle/>
          <a:p>
            <a:r>
              <a:rPr lang="en-US" dirty="0"/>
              <a:t>What is Team R&amp;S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Result Producing Activities (RPA)</a:t>
            </a:r>
          </a:p>
          <a:p>
            <a:r>
              <a:rPr lang="en-US" dirty="0"/>
              <a:t>Wellness 101 (compulsory)</a:t>
            </a:r>
          </a:p>
          <a:p>
            <a:r>
              <a:rPr lang="en-US" dirty="0"/>
              <a:t>Beauty 101 and TLS Overview (Optional)</a:t>
            </a:r>
          </a:p>
          <a:p>
            <a:r>
              <a:rPr lang="en-US" dirty="0"/>
              <a:t>Shop.com overview</a:t>
            </a:r>
          </a:p>
          <a:p>
            <a:r>
              <a:rPr lang="en-US" dirty="0"/>
              <a:t>HBP/UBP Compulsory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29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"/>
            <a:ext cx="8229600" cy="1143000"/>
          </a:xfrm>
        </p:spPr>
        <p:txBody>
          <a:bodyPr/>
          <a:lstStyle/>
          <a:p>
            <a:r>
              <a:rPr lang="en-US" dirty="0"/>
              <a:t>What is Team R&amp;S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Momentum</a:t>
            </a:r>
          </a:p>
          <a:p>
            <a:r>
              <a:rPr lang="en-US" dirty="0"/>
              <a:t>6x6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7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"/>
            <a:ext cx="8229600" cy="1143000"/>
          </a:xfrm>
        </p:spPr>
        <p:txBody>
          <a:bodyPr/>
          <a:lstStyle/>
          <a:p>
            <a:r>
              <a:rPr lang="en-US" dirty="0"/>
              <a:t>What is Team R&amp;S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Local Seminar</a:t>
            </a:r>
          </a:p>
          <a:p>
            <a:r>
              <a:rPr lang="en-US" dirty="0"/>
              <a:t>T-shirt</a:t>
            </a:r>
          </a:p>
          <a:p>
            <a:r>
              <a:rPr lang="en-US" dirty="0" err="1"/>
              <a:t>Chope</a:t>
            </a:r>
            <a:r>
              <a:rPr lang="en-US" dirty="0"/>
              <a:t> Team </a:t>
            </a:r>
          </a:p>
          <a:p>
            <a:r>
              <a:rPr lang="en-US" dirty="0"/>
              <a:t>Seating together</a:t>
            </a:r>
          </a:p>
          <a:p>
            <a:r>
              <a:rPr lang="en-US" dirty="0"/>
              <a:t>Lunch</a:t>
            </a:r>
          </a:p>
          <a:p>
            <a:r>
              <a:rPr lang="en-US" dirty="0"/>
              <a:t>MAM after lunch and after local seminar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4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"/>
            <a:ext cx="8229600" cy="1143000"/>
          </a:xfrm>
        </p:spPr>
        <p:txBody>
          <a:bodyPr/>
          <a:lstStyle/>
          <a:p>
            <a:r>
              <a:rPr lang="en-US" dirty="0"/>
              <a:t>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1323"/>
            <a:ext cx="8229600" cy="5791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dirty="0"/>
              <a:t>ogether</a:t>
            </a:r>
          </a:p>
          <a:p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dirty="0"/>
              <a:t>veryone</a:t>
            </a:r>
          </a:p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chieve </a:t>
            </a:r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ore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2EF3AD8F-5ECC-4669-ABFE-D68B33063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28700"/>
            <a:ext cx="6324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241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"/>
            <a:ext cx="8229600" cy="1143000"/>
          </a:xfrm>
        </p:spPr>
        <p:txBody>
          <a:bodyPr/>
          <a:lstStyle/>
          <a:p>
            <a:r>
              <a:rPr lang="en-US" dirty="0"/>
              <a:t>Strength of a Team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Consistency </a:t>
            </a:r>
          </a:p>
          <a:p>
            <a:r>
              <a:rPr lang="en-US" dirty="0"/>
              <a:t>Repetition of pattern of doing</a:t>
            </a:r>
          </a:p>
          <a:p>
            <a:r>
              <a:rPr lang="en-US" dirty="0"/>
              <a:t>Duplicatable to the Masses</a:t>
            </a:r>
          </a:p>
          <a:p>
            <a:r>
              <a:rPr lang="en-US" dirty="0"/>
              <a:t>ABC pattern</a:t>
            </a:r>
          </a:p>
          <a:p>
            <a:r>
              <a:rPr lang="en-US" dirty="0"/>
              <a:t>www.RnSufos.com</a:t>
            </a:r>
          </a:p>
        </p:txBody>
      </p:sp>
    </p:spTree>
    <p:extLst>
      <p:ext uri="{BB962C8B-B14F-4D97-AF65-F5344CB8AC3E}">
        <p14:creationId xmlns:p14="http://schemas.microsoft.com/office/powerpoint/2010/main" val="1642117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Failure without a Strong Team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Yoyo Learning</a:t>
            </a:r>
          </a:p>
          <a:p>
            <a:r>
              <a:rPr lang="en-US" dirty="0"/>
              <a:t>Flavor of the month</a:t>
            </a:r>
          </a:p>
          <a:p>
            <a:r>
              <a:rPr lang="en-US" dirty="0"/>
              <a:t>Inconsistency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6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"/>
            <a:ext cx="8229600" cy="1143000"/>
          </a:xfrm>
        </p:spPr>
        <p:txBody>
          <a:bodyPr/>
          <a:lstStyle/>
          <a:p>
            <a:r>
              <a:rPr lang="en-US" dirty="0"/>
              <a:t>Why Audio/Video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Fastest and most duplicatable way to get a new UFO upgrade their skill and experience.</a:t>
            </a:r>
          </a:p>
          <a:p>
            <a:r>
              <a:rPr lang="en-US" dirty="0"/>
              <a:t>Best Leveraging tool</a:t>
            </a:r>
          </a:p>
          <a:p>
            <a:r>
              <a:rPr lang="en-US" dirty="0"/>
              <a:t>Mobile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01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"/>
            <a:ext cx="8229600" cy="1143000"/>
          </a:xfrm>
        </p:spPr>
        <p:txBody>
          <a:bodyPr/>
          <a:lstStyle/>
          <a:p>
            <a:r>
              <a:rPr lang="en-US" dirty="0"/>
              <a:t>Best Time to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Driving</a:t>
            </a:r>
          </a:p>
          <a:p>
            <a:r>
              <a:rPr lang="en-US" dirty="0"/>
              <a:t>Going to Work</a:t>
            </a:r>
          </a:p>
          <a:p>
            <a:r>
              <a:rPr lang="en-US" dirty="0"/>
              <a:t>At home while doing house chores</a:t>
            </a:r>
          </a:p>
          <a:p>
            <a:r>
              <a:rPr lang="en-US" dirty="0"/>
              <a:t>Exercising </a:t>
            </a:r>
          </a:p>
          <a:p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83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1EA68-B468-4957-B254-61A953211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90500"/>
            <a:ext cx="8229600" cy="1143000"/>
          </a:xfrm>
        </p:spPr>
        <p:txBody>
          <a:bodyPr/>
          <a:lstStyle/>
          <a:p>
            <a:r>
              <a:rPr lang="en-US" dirty="0"/>
              <a:t>12 weeks Audio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6935D-3428-4D4B-B73C-9584832C0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97" y="762000"/>
            <a:ext cx="8229600" cy="62484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Week 1: Eric </a:t>
            </a:r>
            <a:r>
              <a:rPr lang="en-US" sz="1800" dirty="0" err="1"/>
              <a:t>Worre</a:t>
            </a:r>
            <a:r>
              <a:rPr lang="en-US" sz="1800" dirty="0"/>
              <a:t> Chap 1-6 </a:t>
            </a:r>
            <a:r>
              <a:rPr lang="en-US" sz="1800" b="1" dirty="0"/>
              <a:t>– Becoming a Network Marketing Professional</a:t>
            </a:r>
          </a:p>
          <a:p>
            <a:r>
              <a:rPr lang="en-US" sz="1800" dirty="0"/>
              <a:t>Week 2: Eric </a:t>
            </a:r>
            <a:r>
              <a:rPr lang="en-US" sz="1800" dirty="0" err="1"/>
              <a:t>Worre</a:t>
            </a:r>
            <a:r>
              <a:rPr lang="en-US" sz="1800" dirty="0"/>
              <a:t>  Chap 7 -12 – </a:t>
            </a:r>
            <a:r>
              <a:rPr lang="en-US" sz="1800" b="1" dirty="0"/>
              <a:t>Becoming a Network Marketing Professional </a:t>
            </a:r>
          </a:p>
          <a:p>
            <a:r>
              <a:rPr lang="en-US" sz="1800" dirty="0"/>
              <a:t>Week 3: Simon Sinek – </a:t>
            </a:r>
            <a:r>
              <a:rPr lang="en-US" sz="1800" b="1" dirty="0"/>
              <a:t>Golden Circle Essence</a:t>
            </a:r>
          </a:p>
          <a:p>
            <a:pPr marL="0" indent="0">
              <a:buNone/>
            </a:pPr>
            <a:r>
              <a:rPr lang="en-US" sz="1800" dirty="0"/>
              <a:t>                       Jim </a:t>
            </a:r>
            <a:r>
              <a:rPr lang="en-US" sz="1800" dirty="0" err="1"/>
              <a:t>Rohn</a:t>
            </a:r>
            <a:r>
              <a:rPr lang="en-US" sz="1800" dirty="0"/>
              <a:t> – </a:t>
            </a:r>
            <a:r>
              <a:rPr lang="en-US" sz="1800" b="1" dirty="0"/>
              <a:t>Building you Network Marketing Business</a:t>
            </a:r>
          </a:p>
          <a:p>
            <a:r>
              <a:rPr lang="en-US" sz="1800" dirty="0"/>
              <a:t>Week 4: JR Ridinger – </a:t>
            </a:r>
            <a:r>
              <a:rPr lang="en-US" sz="1800" b="1" dirty="0"/>
              <a:t>Basic 5 Original</a:t>
            </a:r>
          </a:p>
          <a:p>
            <a:pPr marL="0" indent="0">
              <a:buNone/>
            </a:pPr>
            <a:r>
              <a:rPr lang="en-US" sz="1800" dirty="0"/>
              <a:t>                      Loren Ridinger -  </a:t>
            </a:r>
            <a:r>
              <a:rPr lang="en-US" sz="1800" b="1" dirty="0"/>
              <a:t>Breakdown-to-Breakthrough</a:t>
            </a:r>
            <a:r>
              <a:rPr lang="en-US" sz="1800" dirty="0"/>
              <a:t> </a:t>
            </a:r>
          </a:p>
          <a:p>
            <a:r>
              <a:rPr lang="en-US" sz="1800" dirty="0"/>
              <a:t>Week 5: Dennis Frank -  </a:t>
            </a:r>
            <a:r>
              <a:rPr lang="en-US" sz="1800" b="1" dirty="0"/>
              <a:t>Impact Selling</a:t>
            </a:r>
          </a:p>
          <a:p>
            <a:pPr marL="0" indent="0">
              <a:buNone/>
            </a:pPr>
            <a:r>
              <a:rPr lang="en-US" sz="1800" dirty="0"/>
              <a:t>                      Phil Guido – </a:t>
            </a:r>
            <a:r>
              <a:rPr lang="en-US" sz="1800" b="1" dirty="0"/>
              <a:t>Retailing Effectively </a:t>
            </a:r>
          </a:p>
          <a:p>
            <a:r>
              <a:rPr lang="en-US" sz="1800" dirty="0"/>
              <a:t>Week 6: Melanie Nelson -  </a:t>
            </a:r>
            <a:r>
              <a:rPr lang="en-US" sz="1800" b="1" dirty="0"/>
              <a:t>Prospecting</a:t>
            </a:r>
          </a:p>
          <a:p>
            <a:pPr marL="0" indent="0">
              <a:buNone/>
            </a:pPr>
            <a:r>
              <a:rPr lang="en-US" sz="1800" dirty="0"/>
              <a:t>                       Frank Keefer – </a:t>
            </a:r>
            <a:r>
              <a:rPr lang="en-US" sz="1800" b="1" dirty="0"/>
              <a:t>Recruiting &amp; Sponsoring</a:t>
            </a:r>
          </a:p>
          <a:p>
            <a:r>
              <a:rPr lang="en-US" sz="1800" dirty="0"/>
              <a:t>Week 7: David &amp; Stacy  - </a:t>
            </a:r>
            <a:r>
              <a:rPr lang="en-US" sz="1800" b="1" dirty="0"/>
              <a:t>It is About Time Management Part 1&amp;2</a:t>
            </a:r>
          </a:p>
          <a:p>
            <a:pPr marL="0" indent="0">
              <a:buNone/>
            </a:pPr>
            <a:r>
              <a:rPr lang="en-US" sz="1800" dirty="0"/>
              <a:t>                       Brett </a:t>
            </a:r>
            <a:r>
              <a:rPr lang="en-US" sz="1800" dirty="0" err="1"/>
              <a:t>Portetlili</a:t>
            </a:r>
            <a:r>
              <a:rPr lang="en-US" sz="1800" dirty="0"/>
              <a:t> -  </a:t>
            </a:r>
            <a:r>
              <a:rPr lang="en-US" sz="1800" b="1" dirty="0"/>
              <a:t>Master UFO</a:t>
            </a:r>
          </a:p>
          <a:p>
            <a:r>
              <a:rPr lang="en-US" sz="1800" dirty="0"/>
              <a:t>Week 8: Jim Winkler -  </a:t>
            </a:r>
            <a:r>
              <a:rPr lang="en-US" sz="1800" b="1" dirty="0"/>
              <a:t>Implementing Call Workshop</a:t>
            </a:r>
          </a:p>
          <a:p>
            <a:pPr marL="0" indent="0">
              <a:buNone/>
            </a:pPr>
            <a:r>
              <a:rPr lang="en-US" sz="1800" dirty="0"/>
              <a:t>                       Jim Winkler – </a:t>
            </a:r>
            <a:r>
              <a:rPr lang="en-US" sz="1800" b="1" dirty="0"/>
              <a:t>Loose the script  Make the Call</a:t>
            </a:r>
          </a:p>
          <a:p>
            <a:r>
              <a:rPr lang="en-US" sz="1800" dirty="0"/>
              <a:t>Week 9: Joan His, Olivia Li – </a:t>
            </a:r>
            <a:r>
              <a:rPr lang="en-US" sz="1800" b="1" dirty="0"/>
              <a:t>Build from Event to Event</a:t>
            </a:r>
          </a:p>
          <a:p>
            <a:r>
              <a:rPr lang="en-US" sz="1800" dirty="0"/>
              <a:t>               Elizabeth Webber -  </a:t>
            </a:r>
            <a:r>
              <a:rPr lang="en-US" sz="1800" b="1" dirty="0"/>
              <a:t>Home Kick off</a:t>
            </a:r>
          </a:p>
          <a:p>
            <a:r>
              <a:rPr lang="en-US" sz="1800" dirty="0"/>
              <a:t>Week 10: Amber Yang -  </a:t>
            </a:r>
            <a:r>
              <a:rPr lang="en-US" sz="1800" b="1" dirty="0"/>
              <a:t>Building Winning Team</a:t>
            </a:r>
          </a:p>
          <a:p>
            <a:r>
              <a:rPr lang="en-US" sz="1800" dirty="0"/>
              <a:t>                  Dennis Frank – </a:t>
            </a:r>
            <a:r>
              <a:rPr lang="en-US" sz="1800" b="1" dirty="0"/>
              <a:t>Follow the System</a:t>
            </a:r>
          </a:p>
          <a:p>
            <a:r>
              <a:rPr lang="en-US" sz="1800" dirty="0"/>
              <a:t>                  Carl </a:t>
            </a:r>
            <a:r>
              <a:rPr lang="en-US" sz="1800" dirty="0" err="1"/>
              <a:t>Ecklund</a:t>
            </a:r>
            <a:r>
              <a:rPr lang="en-US" sz="1800" dirty="0"/>
              <a:t> -  </a:t>
            </a:r>
            <a:r>
              <a:rPr lang="en-US" sz="1800" b="1" dirty="0"/>
              <a:t>Shop.com</a:t>
            </a:r>
          </a:p>
          <a:p>
            <a:r>
              <a:rPr lang="en-US" sz="1800" dirty="0"/>
              <a:t>Week 11: Elizabeth Weber -  </a:t>
            </a:r>
            <a:r>
              <a:rPr lang="en-US" sz="1800" b="1" dirty="0"/>
              <a:t>10 step to effective systemized Duplication</a:t>
            </a:r>
          </a:p>
          <a:p>
            <a:pPr marL="0" indent="0">
              <a:buNone/>
            </a:pPr>
            <a:r>
              <a:rPr lang="en-US" sz="1800" dirty="0"/>
              <a:t>                          Amber Yang -  </a:t>
            </a:r>
            <a:r>
              <a:rPr lang="en-US" sz="1800" b="1" dirty="0"/>
              <a:t>Result Producing Activities</a:t>
            </a:r>
          </a:p>
          <a:p>
            <a:r>
              <a:rPr lang="en-US" sz="1800" dirty="0"/>
              <a:t>Week 12: JR Ridinger -  </a:t>
            </a:r>
            <a:r>
              <a:rPr lang="en-US" sz="1800" b="1" dirty="0"/>
              <a:t>90 Days Fast Track</a:t>
            </a:r>
          </a:p>
          <a:p>
            <a:pPr marL="0" indent="0">
              <a:buNone/>
            </a:pPr>
            <a:r>
              <a:rPr lang="en-US" sz="1800" dirty="0"/>
              <a:t>                         Stacy Tung – </a:t>
            </a:r>
            <a:r>
              <a:rPr lang="en-US" sz="1800" b="1" dirty="0"/>
              <a:t>How to follow the ABC Pattern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055280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"/>
            <a:ext cx="8229600" cy="1143000"/>
          </a:xfrm>
        </p:spPr>
        <p:txBody>
          <a:bodyPr/>
          <a:lstStyle/>
          <a:p>
            <a:r>
              <a:rPr lang="en-US" dirty="0"/>
              <a:t>www.RnSufos.com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https://www.rnsufos.com/AudioVideo.asp</a:t>
            </a:r>
          </a:p>
        </p:txBody>
      </p:sp>
    </p:spTree>
    <p:extLst>
      <p:ext uri="{BB962C8B-B14F-4D97-AF65-F5344CB8AC3E}">
        <p14:creationId xmlns:p14="http://schemas.microsoft.com/office/powerpoint/2010/main" val="262317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"/>
            <a:ext cx="8229600" cy="1143000"/>
          </a:xfrm>
        </p:spPr>
        <p:txBody>
          <a:bodyPr/>
          <a:lstStyle/>
          <a:p>
            <a:r>
              <a:rPr lang="en-US" dirty="0"/>
              <a:t>Why Team?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Power of a Leveraging</a:t>
            </a:r>
          </a:p>
          <a:p>
            <a:r>
              <a:rPr lang="en-US" dirty="0"/>
              <a:t>OPM: Other People Money</a:t>
            </a:r>
          </a:p>
          <a:p>
            <a:r>
              <a:rPr lang="en-US" dirty="0"/>
              <a:t>OPT: Other People Time</a:t>
            </a:r>
          </a:p>
          <a:p>
            <a:r>
              <a:rPr lang="en-US" dirty="0"/>
              <a:t>OPE: Other People Effort</a:t>
            </a:r>
          </a:p>
        </p:txBody>
      </p:sp>
    </p:spTree>
    <p:extLst>
      <p:ext uri="{BB962C8B-B14F-4D97-AF65-F5344CB8AC3E}">
        <p14:creationId xmlns:p14="http://schemas.microsoft.com/office/powerpoint/2010/main" val="374509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"/>
            <a:ext cx="8229600" cy="1143000"/>
          </a:xfrm>
        </p:spPr>
        <p:txBody>
          <a:bodyPr/>
          <a:lstStyle/>
          <a:p>
            <a:r>
              <a:rPr lang="en-US" dirty="0"/>
              <a:t>Power the MPCP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Cap Payout : Everyone get paid</a:t>
            </a:r>
          </a:p>
          <a:p>
            <a:r>
              <a:rPr lang="en-US" dirty="0"/>
              <a:t>100% credit: Encourage Team Work</a:t>
            </a:r>
          </a:p>
          <a:p>
            <a:r>
              <a:rPr lang="en-US" dirty="0"/>
              <a:t>Min Requirement: Ensure True Passive Income</a:t>
            </a:r>
          </a:p>
          <a:p>
            <a:r>
              <a:rPr lang="en-US" dirty="0"/>
              <a:t>Re-Entry: Paid base on effort</a:t>
            </a:r>
          </a:p>
          <a:p>
            <a:r>
              <a:rPr lang="en-US" dirty="0"/>
              <a:t>Monthly Maintenance is Static (BDC 001) : No further monthly operating cost beyond BDC 001).</a:t>
            </a:r>
          </a:p>
          <a:p>
            <a:r>
              <a:rPr lang="en-US" dirty="0"/>
              <a:t>Product Brokerage: Ensure Product continuity.</a:t>
            </a:r>
          </a:p>
          <a:p>
            <a:r>
              <a:rPr lang="en-US" dirty="0"/>
              <a:t>Shopping Annuity: Capturing ongoing buying to get paid.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4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19930" y="2433517"/>
            <a:ext cx="6290983" cy="3429000"/>
            <a:chOff x="1893239" y="2101689"/>
            <a:chExt cx="8387977" cy="4572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3239" y="2101689"/>
              <a:ext cx="3182112" cy="45720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screen">
              <a:alphaModFix amt="7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099104" y="2101689"/>
              <a:ext cx="3182112" cy="4572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4572000" y="3065192"/>
            <a:ext cx="0" cy="2450480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9" y="1342328"/>
            <a:ext cx="9141714" cy="514349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152748" y="2271385"/>
            <a:ext cx="599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200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5000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49819" y="2271385"/>
            <a:ext cx="599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200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5000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27544" y="2697966"/>
            <a:ext cx="599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200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1200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1566" y="1960180"/>
            <a:ext cx="3040742" cy="1144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79"/>
            <a:r>
              <a:rPr lang="en-US" sz="1425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5000 / 5000 = $600</a:t>
            </a:r>
          </a:p>
          <a:p>
            <a:pPr algn="ctr" defTabSz="685579"/>
            <a:r>
              <a:rPr lang="en-US" sz="1425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3600 / 3600 = $300</a:t>
            </a:r>
          </a:p>
          <a:p>
            <a:pPr algn="ctr" defTabSz="685579"/>
            <a:r>
              <a:rPr lang="en-US" sz="1425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2400 / 2400 = $300</a:t>
            </a:r>
          </a:p>
          <a:p>
            <a:pPr algn="ctr" defTabSz="685579"/>
            <a:r>
              <a:rPr lang="en-US" sz="1425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1200 / 1200 = $300</a:t>
            </a:r>
          </a:p>
          <a:p>
            <a:pPr algn="ctr" defTabSz="685579"/>
            <a:r>
              <a:rPr lang="en-US" sz="1425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                    $1,500</a:t>
            </a:r>
            <a:endParaRPr lang="en-US" sz="1425" b="1" baseline="30000" dirty="0">
              <a:solidFill>
                <a:prstClr val="white"/>
              </a:solidFill>
              <a:latin typeface="Helvetica Regular" charset="0"/>
              <a:ea typeface="Helvetica Regular" charset="0"/>
              <a:cs typeface="Helvetica Regular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3560" y="1955005"/>
            <a:ext cx="3035715" cy="11492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79"/>
            <a:r>
              <a:rPr lang="en-US" sz="1425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5000 / 5000 = $600</a:t>
            </a:r>
          </a:p>
          <a:p>
            <a:pPr algn="ctr" defTabSz="685579"/>
            <a:r>
              <a:rPr lang="en-US" sz="1425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3600 / 3600 = $300</a:t>
            </a:r>
          </a:p>
          <a:p>
            <a:pPr algn="ctr" defTabSz="685579"/>
            <a:r>
              <a:rPr lang="en-US" sz="1425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2400 / 2400 = $300</a:t>
            </a:r>
          </a:p>
          <a:p>
            <a:pPr algn="ctr" defTabSz="685579"/>
            <a:r>
              <a:rPr lang="en-US" sz="1425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1200 / 1200 = $300</a:t>
            </a:r>
          </a:p>
          <a:p>
            <a:pPr algn="ctr" defTabSz="685579"/>
            <a:r>
              <a:rPr lang="en-US" sz="1425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                    $1,500</a:t>
            </a:r>
            <a:endParaRPr lang="en-US" sz="1425" b="1" baseline="30000" dirty="0">
              <a:solidFill>
                <a:prstClr val="white"/>
              </a:solidFill>
              <a:latin typeface="Helvetica Regular" charset="0"/>
              <a:ea typeface="Helvetica Regular" charset="0"/>
              <a:cs typeface="Helvetica Regular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880946" y="2847743"/>
            <a:ext cx="15890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679581" y="2847743"/>
            <a:ext cx="15890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66163" y="2697966"/>
            <a:ext cx="1237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00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1200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" y="1632933"/>
            <a:ext cx="9144002" cy="276997"/>
          </a:xfrm>
          <a:prstGeom prst="rect">
            <a:avLst/>
          </a:prstGeom>
          <a:noFill/>
        </p:spPr>
        <p:txBody>
          <a:bodyPr wrap="square" lIns="68561" tIns="34289" rIns="68561" bIns="34289" rtlCol="0">
            <a:spAutoFit/>
          </a:bodyPr>
          <a:lstStyle/>
          <a:p>
            <a:pPr algn="ctr" defTabSz="685579">
              <a:lnSpc>
                <a:spcPct val="90000"/>
              </a:lnSpc>
            </a:pPr>
            <a:r>
              <a:rPr lang="en-US" sz="1500" b="1" kern="1100" dirty="0">
                <a:ln w="3175">
                  <a:noFill/>
                </a:ln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BV AND IBV ARE TRACKED DAILY AND COMMISSIONS ARE CALCULATED WEEKLY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38006" y="2553390"/>
            <a:ext cx="599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200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2400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40884" y="2553390"/>
            <a:ext cx="599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200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2400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43912" y="2410039"/>
            <a:ext cx="599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200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3600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0542" y="1035736"/>
            <a:ext cx="8831766" cy="540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79"/>
            <a:endParaRPr lang="en-US" sz="1425" dirty="0">
              <a:solidFill>
                <a:srgbClr val="93BF3E"/>
              </a:solidFill>
              <a:latin typeface="Helvetica Regular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51236" y="2415820"/>
            <a:ext cx="599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200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3600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0176" y="2351514"/>
            <a:ext cx="66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79"/>
            <a:r>
              <a:rPr lang="en-US" sz="2400" b="1" dirty="0">
                <a:ln>
                  <a:solidFill>
                    <a:prstClr val="white"/>
                  </a:solidFill>
                </a:ln>
                <a:solidFill>
                  <a:srgbClr val="DC4E00"/>
                </a:solidFill>
                <a:latin typeface="Helvetica Regular" charset="0"/>
                <a:ea typeface="Helvetica Regular" charset="0"/>
                <a:cs typeface="Helvetica Regular" charset="0"/>
              </a:rPr>
              <a:t>BV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3600" y="2351514"/>
            <a:ext cx="66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79"/>
            <a:r>
              <a:rPr lang="en-US" sz="2400" b="1" dirty="0">
                <a:ln>
                  <a:solidFill>
                    <a:prstClr val="white"/>
                  </a:solidFill>
                </a:ln>
                <a:solidFill>
                  <a:srgbClr val="93BF3E"/>
                </a:solidFill>
                <a:latin typeface="Helvetica Regular" charset="0"/>
                <a:ea typeface="Helvetica Regular" charset="0"/>
                <a:cs typeface="Helvetica Regular" charset="0"/>
              </a:rPr>
              <a:t>IBV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086831"/>
            <a:ext cx="9144000" cy="438580"/>
          </a:xfrm>
          <a:prstGeom prst="rect">
            <a:avLst/>
          </a:prstGeom>
          <a:noFill/>
        </p:spPr>
        <p:txBody>
          <a:bodyPr wrap="square" lIns="68561" tIns="34289" rIns="68561" bIns="34289" anchor="ctr">
            <a:spAutoFit/>
          </a:bodyPr>
          <a:lstStyle/>
          <a:p>
            <a:pPr algn="ctr" defTabSz="685579">
              <a:tabLst>
                <a:tab pos="85699" algn="l"/>
              </a:tabLst>
            </a:pPr>
            <a:r>
              <a:rPr lang="en-US" sz="2400" b="1" spc="75" dirty="0">
                <a:solidFill>
                  <a:srgbClr val="0FB7FF"/>
                </a:solidFill>
                <a:latin typeface="Helvetica Regular" charset="0"/>
                <a:cs typeface="Helvetica Regular" charset="0"/>
              </a:rPr>
              <a:t>HOW COMMISSIONS ARE EARNED</a:t>
            </a:r>
          </a:p>
        </p:txBody>
      </p:sp>
      <p:sp>
        <p:nvSpPr>
          <p:cNvPr id="71" name="Rectangle 22"/>
          <p:cNvSpPr>
            <a:spLocks noChangeArrowheads="1"/>
          </p:cNvSpPr>
          <p:nvPr/>
        </p:nvSpPr>
        <p:spPr bwMode="auto">
          <a:xfrm>
            <a:off x="31189" y="5573843"/>
            <a:ext cx="9144000" cy="90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9" rIns="68561" bIns="34289" anchor="ctr">
            <a:spAutoFit/>
          </a:bodyPr>
          <a:lstStyle/>
          <a:p>
            <a:pPr algn="ctr" defTabSz="431006">
              <a:lnSpc>
                <a:spcPct val="90000"/>
              </a:lnSpc>
              <a:tabLst>
                <a:tab pos="431006" algn="l"/>
              </a:tabLst>
            </a:pPr>
            <a:r>
              <a:rPr lang="en-US" sz="1500" b="1" dirty="0">
                <a:ln w="3175">
                  <a:noFill/>
                </a:ln>
                <a:solidFill>
                  <a:prstClr val="white"/>
                </a:solidFill>
                <a:latin typeface="Helvetica Regular" charset="0"/>
                <a:cs typeface="Helvetica Regular" charset="0"/>
              </a:rPr>
              <a:t>TOTAL WEEKLY POTENTIAL</a:t>
            </a:r>
          </a:p>
          <a:p>
            <a:pPr algn="ctr" defTabSz="431006">
              <a:lnSpc>
                <a:spcPct val="90000"/>
              </a:lnSpc>
              <a:tabLst>
                <a:tab pos="431006" algn="l"/>
              </a:tabLst>
            </a:pPr>
            <a:r>
              <a:rPr lang="en-US" sz="1500" b="1" dirty="0">
                <a:ln w="3175">
                  <a:noFill/>
                </a:ln>
                <a:solidFill>
                  <a:prstClr val="white"/>
                </a:solidFill>
                <a:latin typeface="Helvetica Regular" charset="0"/>
                <a:cs typeface="Helvetica Regular" charset="0"/>
              </a:rPr>
              <a:t>USD3,600 PER BDC</a:t>
            </a:r>
          </a:p>
          <a:p>
            <a:pPr algn="ctr" defTabSz="431006">
              <a:lnSpc>
                <a:spcPct val="90000"/>
              </a:lnSpc>
              <a:tabLst>
                <a:tab pos="431006" algn="l"/>
              </a:tabLst>
            </a:pPr>
            <a:r>
              <a:rPr lang="en-US" sz="1500" b="1" dirty="0">
                <a:ln w="3175">
                  <a:noFill/>
                </a:ln>
                <a:solidFill>
                  <a:prstClr val="white"/>
                </a:solidFill>
                <a:latin typeface="Helvetica Regular" charset="0"/>
                <a:cs typeface="Helvetica Regular" charset="0"/>
              </a:rPr>
              <a:t>SGD4,500 PER BDC</a:t>
            </a:r>
          </a:p>
          <a:p>
            <a:pPr algn="ctr" defTabSz="431006">
              <a:lnSpc>
                <a:spcPct val="90000"/>
              </a:lnSpc>
              <a:tabLst>
                <a:tab pos="431006" algn="l"/>
              </a:tabLst>
            </a:pPr>
            <a:r>
              <a:rPr lang="en-US" sz="1500" b="1" dirty="0">
                <a:ln w="3175">
                  <a:noFill/>
                </a:ln>
                <a:solidFill>
                  <a:prstClr val="white"/>
                </a:solidFill>
                <a:latin typeface="Helvetica Regular" charset="0"/>
                <a:cs typeface="Helvetica Regular" charset="0"/>
              </a:rPr>
              <a:t>RM14,400 PER BDC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83502-827F-49AF-86AA-4CAD06F314F7}"/>
              </a:ext>
            </a:extLst>
          </p:cNvPr>
          <p:cNvSpPr txBox="1"/>
          <p:nvPr/>
        </p:nvSpPr>
        <p:spPr>
          <a:xfrm>
            <a:off x="293156" y="2970656"/>
            <a:ext cx="1428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With $600 Bonus = $2100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9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30" grpId="0"/>
      <p:bldP spid="16" grpId="0"/>
      <p:bldP spid="17" grpId="0"/>
      <p:bldP spid="24" grpId="0"/>
      <p:bldP spid="37" grpId="0"/>
      <p:bldP spid="36" grpId="0"/>
      <p:bldP spid="41" grpId="0"/>
      <p:bldP spid="40" grpId="0"/>
      <p:bldP spid="10" grpId="0"/>
      <p:bldP spid="38" grpId="0"/>
      <p:bldP spid="7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1"/>
            <a:ext cx="9141714" cy="5143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1"/>
            <a:ext cx="9141714" cy="5143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1"/>
            <a:ext cx="9141714" cy="51434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33" y="857251"/>
            <a:ext cx="9141714" cy="514349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1"/>
            <a:ext cx="9141714" cy="51434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1"/>
            <a:ext cx="9141713" cy="51434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H="1">
            <a:off x="4570810" y="3065192"/>
            <a:ext cx="1190" cy="2366951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" y="857251"/>
            <a:ext cx="9141713" cy="5143499"/>
          </a:xfrm>
          <a:prstGeom prst="rect">
            <a:avLst/>
          </a:prstGeom>
        </p:spPr>
      </p:pic>
      <p:cxnSp>
        <p:nvCxnSpPr>
          <p:cNvPr id="36" name="Elbow Connector 35"/>
          <p:cNvCxnSpPr/>
          <p:nvPr/>
        </p:nvCxnSpPr>
        <p:spPr>
          <a:xfrm rot="10800000" flipV="1">
            <a:off x="514351" y="1896597"/>
            <a:ext cx="6045476" cy="3535546"/>
          </a:xfrm>
          <a:prstGeom prst="bentConnector3">
            <a:avLst>
              <a:gd name="adj1" fmla="val 100144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0542" y="1035736"/>
            <a:ext cx="8831766" cy="540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79"/>
            <a:endParaRPr lang="en-US" sz="1425" dirty="0">
              <a:solidFill>
                <a:srgbClr val="93BF3E"/>
              </a:solidFill>
              <a:latin typeface="Helvetica Regular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19" y="1041346"/>
            <a:ext cx="9144000" cy="438580"/>
          </a:xfrm>
          <a:prstGeom prst="rect">
            <a:avLst/>
          </a:prstGeom>
          <a:noFill/>
        </p:spPr>
        <p:txBody>
          <a:bodyPr wrap="square" lIns="68561" tIns="34289" rIns="68561" bIns="34289" anchor="ctr">
            <a:spAutoFit/>
          </a:bodyPr>
          <a:lstStyle/>
          <a:p>
            <a:pPr algn="ctr" defTabSz="685579"/>
            <a:r>
              <a:rPr lang="en-US" sz="2400" b="1" spc="75" dirty="0">
                <a:ln w="3175">
                  <a:noFill/>
                </a:ln>
                <a:solidFill>
                  <a:srgbClr val="0FB7FF"/>
                </a:solidFill>
                <a:latin typeface="Helvetica Regular" charset="0"/>
                <a:cs typeface="Helvetica Regular" charset="0"/>
              </a:rPr>
              <a:t>Understand the Power of MPCP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5677567"/>
            <a:ext cx="9144000" cy="230830"/>
            <a:chOff x="0" y="6122294"/>
            <a:chExt cx="12192000" cy="307773"/>
          </a:xfrm>
        </p:grpSpPr>
        <p:sp>
          <p:nvSpPr>
            <p:cNvPr id="29" name="Rectangle 28"/>
            <p:cNvSpPr/>
            <p:nvPr/>
          </p:nvSpPr>
          <p:spPr>
            <a:xfrm>
              <a:off x="2959769" y="6169818"/>
              <a:ext cx="644894" cy="212725"/>
            </a:xfrm>
            <a:prstGeom prst="rect">
              <a:avLst/>
            </a:prstGeom>
            <a:solidFill>
              <a:srgbClr val="6C6E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79"/>
              <a:endParaRPr lang="en-US" sz="1425" dirty="0">
                <a:solidFill>
                  <a:prstClr val="white"/>
                </a:solidFill>
                <a:latin typeface="Helvetica Regular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6122294"/>
              <a:ext cx="12192000" cy="307773"/>
            </a:xfrm>
            <a:prstGeom prst="rect">
              <a:avLst/>
            </a:prstGeom>
            <a:noFill/>
          </p:spPr>
          <p:txBody>
            <a:bodyPr wrap="square" lIns="68561" tIns="34289" rIns="68561" bIns="34289" rtlCol="0">
              <a:spAutoFit/>
            </a:bodyPr>
            <a:lstStyle/>
            <a:p>
              <a:pPr algn="ctr" defTabSz="685579"/>
              <a:r>
                <a:rPr lang="en-US" sz="1050" b="1" dirty="0">
                  <a:ln w="3175">
                    <a:noFill/>
                  </a:ln>
                  <a:solidFill>
                    <a:prstClr val="white"/>
                  </a:solidFill>
                  <a:latin typeface="Helvetica Regular" charset="0"/>
                  <a:cs typeface="Helvetica Regular" charset="0"/>
                </a:rPr>
                <a:t>*GRAY  INDICATES PERSONALLY SPONSORED UNFRANCHISE</a:t>
              </a:r>
              <a:r>
                <a:rPr lang="en-US" sz="1050" b="1" baseline="30000" dirty="0">
                  <a:ln w="3175">
                    <a:noFill/>
                  </a:ln>
                  <a:solidFill>
                    <a:prstClr val="white"/>
                  </a:solidFill>
                  <a:latin typeface="Helvetica Regular" charset="0"/>
                  <a:cs typeface="Helvetica Regular" charset="0"/>
                </a:rPr>
                <a:t>® </a:t>
              </a:r>
              <a:r>
                <a:rPr lang="en-US" sz="1050" b="1" dirty="0">
                  <a:ln w="3175">
                    <a:noFill/>
                  </a:ln>
                  <a:solidFill>
                    <a:prstClr val="white"/>
                  </a:solidFill>
                  <a:latin typeface="Helvetica Regular" charset="0"/>
                  <a:cs typeface="Helvetica Regular" charset="0"/>
                </a:rPr>
                <a:t>OWNER</a:t>
              </a:r>
              <a:endParaRPr lang="en-US" sz="1050" b="1" baseline="30000" dirty="0">
                <a:ln w="3175">
                  <a:noFill/>
                </a:ln>
                <a:solidFill>
                  <a:prstClr val="white"/>
                </a:solidFill>
                <a:latin typeface="Helvetica Regular" charset="0"/>
                <a:cs typeface="Helvetica Regula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58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834063" y="3143250"/>
            <a:ext cx="1093788" cy="6068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79"/>
            <a:endParaRPr lang="en-US" sz="1425" dirty="0">
              <a:solidFill>
                <a:prstClr val="white"/>
              </a:solidFill>
              <a:latin typeface="Helvetica Regular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01863" y="3143250"/>
            <a:ext cx="1093788" cy="6068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79"/>
            <a:endParaRPr lang="en-US" sz="1425" dirty="0">
              <a:solidFill>
                <a:prstClr val="white"/>
              </a:solidFill>
              <a:latin typeface="Helvetica Regular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56216" y="2195435"/>
            <a:ext cx="1592962" cy="8821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79"/>
            <a:endParaRPr lang="en-US" sz="1425" dirty="0">
              <a:solidFill>
                <a:prstClr val="white"/>
              </a:solidFill>
              <a:latin typeface="Helvetica Regular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28876" y="4991100"/>
            <a:ext cx="808034" cy="4476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79"/>
            <a:endParaRPr lang="en-US" sz="1425" dirty="0">
              <a:solidFill>
                <a:prstClr val="white"/>
              </a:solidFill>
              <a:latin typeface="Helvetica Regular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1714" cy="5143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1"/>
            <a:ext cx="9141714" cy="51434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1" y="1679088"/>
            <a:ext cx="9144002" cy="300080"/>
          </a:xfrm>
          <a:prstGeom prst="rect">
            <a:avLst/>
          </a:prstGeom>
          <a:noFill/>
        </p:spPr>
        <p:txBody>
          <a:bodyPr wrap="square" lIns="68561" tIns="34289" rIns="68561" bIns="34289" rtlCol="0">
            <a:spAutoFit/>
          </a:bodyPr>
          <a:lstStyle/>
          <a:p>
            <a:pPr algn="ctr" defTabSz="342900"/>
            <a:r>
              <a:rPr lang="en-US" sz="1500" b="1" dirty="0">
                <a:solidFill>
                  <a:prstClr val="white"/>
                </a:solidFill>
                <a:latin typeface="Helvetica Regular" charset="0"/>
                <a:cs typeface="Helvetica Regular" charset="0"/>
              </a:rPr>
              <a:t>OPEN ADDITIONAL BUSINESS DEVELOPMENT CENTERS TO INCREASE YOUR COMMISSIONS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0542" y="1035736"/>
            <a:ext cx="8831766" cy="540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79"/>
            <a:endParaRPr lang="en-US" sz="1425" dirty="0">
              <a:solidFill>
                <a:srgbClr val="93BF3E"/>
              </a:solidFill>
              <a:latin typeface="Helvetica Regular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7610" y="2264142"/>
            <a:ext cx="77334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579"/>
            <a:r>
              <a:rPr lang="en-US" sz="1275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5000 BV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57400" y="2264142"/>
            <a:ext cx="859045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579"/>
            <a:r>
              <a:rPr lang="en-US" sz="1275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5000 BV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7585" y="5610802"/>
            <a:ext cx="4893470" cy="276997"/>
          </a:xfrm>
          <a:prstGeom prst="rect">
            <a:avLst/>
          </a:prstGeom>
          <a:noFill/>
        </p:spPr>
        <p:txBody>
          <a:bodyPr wrap="square" lIns="68561" tIns="34289" rIns="68561" bIns="34289" rtlCol="0">
            <a:spAutoFit/>
          </a:bodyPr>
          <a:lstStyle/>
          <a:p>
            <a:pPr algn="ctr" defTabSz="431006">
              <a:lnSpc>
                <a:spcPct val="90000"/>
              </a:lnSpc>
              <a:tabLst>
                <a:tab pos="431006" algn="l"/>
              </a:tabLst>
            </a:pPr>
            <a:r>
              <a:rPr lang="en-US" sz="1500" b="1" dirty="0">
                <a:ln w="3175">
                  <a:noFill/>
                </a:ln>
                <a:solidFill>
                  <a:prstClr val="white"/>
                </a:solidFill>
                <a:latin typeface="Helvetica Regular" charset="0"/>
                <a:cs typeface="Helvetica Regular" charset="0"/>
              </a:rPr>
              <a:t>TOTAL WEEKLY POTENTIAL $3,600 PER BDC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59410" y="5366294"/>
            <a:ext cx="7733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79"/>
            <a:r>
              <a:rPr lang="en-US" sz="1050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200 BV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572000" y="3065192"/>
            <a:ext cx="1" cy="2822607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5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" grpId="0"/>
      <p:bldP spid="25" grpId="0"/>
      <p:bldP spid="29" grpId="0"/>
      <p:bldP spid="27" grpId="0"/>
      <p:bldP spid="2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87DDAE-B6D4-43AC-BB80-ACDB565A8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372600" cy="65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0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1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else can you find a </a:t>
            </a:r>
            <a:br>
              <a:rPr lang="en-US" dirty="0"/>
            </a:br>
            <a:r>
              <a:rPr lang="en-US" dirty="0"/>
              <a:t>True Passive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593" y="19050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Real Estate: Need Money first</a:t>
            </a:r>
          </a:p>
          <a:p>
            <a:r>
              <a:rPr lang="en-US" dirty="0"/>
              <a:t>Business Venture: Need Money First</a:t>
            </a:r>
          </a:p>
          <a:p>
            <a:r>
              <a:rPr lang="en-US" dirty="0"/>
              <a:t>Bank interest: Need Money First</a:t>
            </a:r>
          </a:p>
        </p:txBody>
      </p:sp>
    </p:spTree>
    <p:extLst>
      <p:ext uri="{BB962C8B-B14F-4D97-AF65-F5344CB8AC3E}">
        <p14:creationId xmlns:p14="http://schemas.microsoft.com/office/powerpoint/2010/main" val="3824878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3300"/>
      </a:lt1>
      <a:dk2>
        <a:srgbClr val="000000"/>
      </a:dk2>
      <a:lt2>
        <a:srgbClr val="808080"/>
      </a:lt2>
      <a:accent1>
        <a:srgbClr val="FF3300"/>
      </a:accent1>
      <a:accent2>
        <a:srgbClr val="3333CC"/>
      </a:accent2>
      <a:accent3>
        <a:srgbClr val="FFADAA"/>
      </a:accent3>
      <a:accent4>
        <a:srgbClr val="000000"/>
      </a:accent4>
      <a:accent5>
        <a:srgbClr val="FFADA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2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6352</TotalTime>
  <Words>879</Words>
  <Application>Microsoft Office PowerPoint</Application>
  <PresentationFormat>On-screen Show (4:3)</PresentationFormat>
  <Paragraphs>197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Helvetica Regular</vt:lpstr>
      <vt:lpstr>Trebuchet MS</vt:lpstr>
      <vt:lpstr>Office Theme</vt:lpstr>
      <vt:lpstr>1_Default Design</vt:lpstr>
      <vt:lpstr>1_Office Theme</vt:lpstr>
      <vt:lpstr>32_Office Theme</vt:lpstr>
      <vt:lpstr>PowerPoint Presentation</vt:lpstr>
      <vt:lpstr>TEAM</vt:lpstr>
      <vt:lpstr>Why Team?</vt:lpstr>
      <vt:lpstr>Power the MPCP</vt:lpstr>
      <vt:lpstr>PowerPoint Presentation</vt:lpstr>
      <vt:lpstr>PowerPoint Presentation</vt:lpstr>
      <vt:lpstr>PowerPoint Presentation</vt:lpstr>
      <vt:lpstr>PowerPoint Presentation</vt:lpstr>
      <vt:lpstr>Where else can you find a  True Passive Income</vt:lpstr>
      <vt:lpstr>What does USD3600 means to us</vt:lpstr>
      <vt:lpstr>What is a Culture</vt:lpstr>
      <vt:lpstr>What is a Team Culture</vt:lpstr>
      <vt:lpstr>Company Culture</vt:lpstr>
      <vt:lpstr>  Team Culture Weekly Monthly</vt:lpstr>
      <vt:lpstr>What is Team R&amp;S Culture</vt:lpstr>
      <vt:lpstr>What is Team R&amp;S Culture</vt:lpstr>
      <vt:lpstr>What is Team R&amp;S Culture</vt:lpstr>
      <vt:lpstr>What is Team R&amp;S Culture</vt:lpstr>
      <vt:lpstr>What is Team R&amp;S Culture</vt:lpstr>
      <vt:lpstr>Strength of a Team Culture</vt:lpstr>
      <vt:lpstr>Failure without a Strong Team Culture</vt:lpstr>
      <vt:lpstr>Why Audio/Video</vt:lpstr>
      <vt:lpstr>Best Time to learn</vt:lpstr>
      <vt:lpstr>12 weeks Audio program</vt:lpstr>
      <vt:lpstr>www.RnSufos.com</vt:lpstr>
    </vt:vector>
  </TitlesOfParts>
  <Company>SAP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KEY Dos FOR UFOs</dc:title>
  <dc:creator>Chin, Delphine</dc:creator>
  <cp:lastModifiedBy>Richard Ng</cp:lastModifiedBy>
  <cp:revision>56</cp:revision>
  <dcterms:created xsi:type="dcterms:W3CDTF">2014-09-20T07:34:17Z</dcterms:created>
  <dcterms:modified xsi:type="dcterms:W3CDTF">2019-01-15T00:26:40Z</dcterms:modified>
</cp:coreProperties>
</file>